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notesMasterIdLst>
    <p:notesMasterId r:id="rId3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2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image" Target="../media/image-3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image" Target="../media/image-3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image" Target="../media/image-3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2139696"/>
            <a:ext cx="3538399" cy="49377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2779776"/>
            <a:ext cx="108447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Guide</a:t>
            </a:r>
            <a:endParaRPr lang="en-US" sz="5400" dirty="0"/>
          </a:p>
        </p:txBody>
      </p:sp>
      <p:sp>
        <p:nvSpPr>
          <p:cNvPr id="5" name="Text 1"/>
          <p:cNvSpPr/>
          <p:nvPr/>
        </p:nvSpPr>
        <p:spPr>
          <a:xfrm>
            <a:off x="658368" y="3712464"/>
            <a:ext cx="932651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E9CF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Zero-Trust enforcement that compiles into your .NET apps.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658368" y="5742432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spc="160" kern="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Version 2.0  ·  2026  ·  B5 SECURE LLC  ·  CONFIDENTIAL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6931152" y="5614416"/>
            <a:ext cx="4572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Supersedes the v1.0 text reference of June 2026. Every colour and type</a:t>
            </a:r>
            <a:endParaRPr lang="en-US" sz="1000" dirty="0"/>
          </a:p>
          <a:p>
            <a:pPr algn="r"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here was read out of the live stylesheet, and four of v1.0’s did not match.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VENTURE SEPARATION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guardrail that protects the asset.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 is its own venture. Blurring it into A8 Core, or into anything contested, is the one brand error with legal consequences.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5266944" cy="3017520"/>
          </a:xfrm>
          <a:prstGeom prst="roundRect">
            <a:avLst>
              <a:gd name="adj" fmla="val 2424"/>
            </a:avLst>
          </a:prstGeom>
          <a:solidFill>
            <a:srgbClr val="121A2C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761488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THESE SEPARATE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896112" y="3127248"/>
            <a:ext cx="4791456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B5’s brand, IP and entity stay distinct from A8 Core™ and Financial Infrastructure, Inc.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may be described as the security component of A8 Core™ — under an inter-company arrangement, named as such.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entirely separate from TrustModel.ai.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entirely separate from any contested ISCP IP.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assets carry the B5 copyright line, never A8’s.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6236208" y="2651760"/>
            <a:ext cx="5266944" cy="3017520"/>
          </a:xfrm>
          <a:prstGeom prst="roundRect">
            <a:avLst>
              <a:gd name="adj" fmla="val 2424"/>
            </a:avLst>
          </a:prstGeom>
          <a:solidFill>
            <a:srgbClr val="121A2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73952" y="2761488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DO THESE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473952" y="3127248"/>
            <a:ext cx="4791456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 A8 Core™ GTM, scale or customer claims into B5 copy.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 B5 as a feature of A8 Core™ rather than a separate venture.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one combined logo lockup for the two brands.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Cite A8’s account-catalog figures as B5 evidence.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B5 as “HMAC” — signing is one stage of five.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LOGO SYSTEM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 mark on dark is primary.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 is a rounded plate carrying the B5 glyphs. The lockup is the mark plus the B5 Secure wordmark.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5266944" cy="1682496"/>
          </a:xfrm>
          <a:prstGeom prst="roundRect">
            <a:avLst>
              <a:gd name="adj" fmla="val 4348"/>
            </a:avLst>
          </a:prstGeom>
          <a:solidFill>
            <a:srgbClr val="070B14"/>
          </a:solidFill>
          <a:ln w="12700">
            <a:solidFill>
              <a:srgbClr val="1F2C45"/>
            </a:solidFill>
            <a:prstDash val="solid"/>
          </a:ln>
        </p:spPr>
      </p:sp>
      <p:pic>
        <p:nvPicPr>
          <p:cNvPr id="10" name="Image 2" descr="/home/claude/logo/b5-mar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416" y="2852928"/>
            <a:ext cx="1188720" cy="1179576"/>
          </a:xfrm>
          <a:prstGeom prst="rect">
            <a:avLst/>
          </a:prstGeom>
        </p:spPr>
      </p:pic>
      <p:pic>
        <p:nvPicPr>
          <p:cNvPr id="11" name="Image 3" descr="/home/claude/logo/b5-lockup-liv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7168" y="3255264"/>
            <a:ext cx="2752088" cy="38404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96112" y="3950208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— gold mark, reverse wordmark, on ink ground</a:t>
            </a:r>
            <a:endParaRPr lang="en-US" sz="1050" dirty="0"/>
          </a:p>
        </p:txBody>
      </p:sp>
      <p:sp>
        <p:nvSpPr>
          <p:cNvPr id="13" name="Shape 7"/>
          <p:cNvSpPr/>
          <p:nvPr/>
        </p:nvSpPr>
        <p:spPr>
          <a:xfrm>
            <a:off x="6236208" y="2615184"/>
            <a:ext cx="5266944" cy="347472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4" name="Text 8"/>
          <p:cNvSpPr/>
          <p:nvPr/>
        </p:nvSpPr>
        <p:spPr>
          <a:xfrm>
            <a:off x="6400800" y="2615184"/>
            <a:ext cx="179076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</a:t>
            </a:r>
            <a:endParaRPr lang="en-US" sz="1100" dirty="0"/>
          </a:p>
        </p:txBody>
      </p:sp>
      <p:sp>
        <p:nvSpPr>
          <p:cNvPr id="15" name="Text 9"/>
          <p:cNvSpPr/>
          <p:nvPr/>
        </p:nvSpPr>
        <p:spPr>
          <a:xfrm>
            <a:off x="8191561" y="2615184"/>
            <a:ext cx="31879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 mark on dark ground</a:t>
            </a:r>
            <a:endParaRPr lang="en-US" sz="1100" dirty="0"/>
          </a:p>
        </p:txBody>
      </p:sp>
      <p:sp>
        <p:nvSpPr>
          <p:cNvPr id="16" name="Text 10"/>
          <p:cNvSpPr/>
          <p:nvPr/>
        </p:nvSpPr>
        <p:spPr>
          <a:xfrm>
            <a:off x="6400800" y="2962656"/>
            <a:ext cx="179076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Reversed</a:t>
            </a:r>
            <a:endParaRPr lang="en-US" sz="1100" dirty="0"/>
          </a:p>
        </p:txBody>
      </p:sp>
      <p:sp>
        <p:nvSpPr>
          <p:cNvPr id="17" name="Text 11"/>
          <p:cNvSpPr/>
          <p:nvPr/>
        </p:nvSpPr>
        <p:spPr>
          <a:xfrm>
            <a:off x="8191561" y="2962656"/>
            <a:ext cx="31879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White mark on dark, or over photography</a:t>
            </a:r>
            <a:endParaRPr lang="en-US" sz="1100" dirty="0"/>
          </a:p>
        </p:txBody>
      </p:sp>
      <p:sp>
        <p:nvSpPr>
          <p:cNvPr id="18" name="Shape 12"/>
          <p:cNvSpPr/>
          <p:nvPr/>
        </p:nvSpPr>
        <p:spPr>
          <a:xfrm>
            <a:off x="6236208" y="3310128"/>
            <a:ext cx="5266944" cy="347472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6400800" y="3310128"/>
            <a:ext cx="179076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space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8191561" y="3310128"/>
            <a:ext cx="31879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least the height of the “B” on all four sides</a:t>
            </a:r>
            <a:endParaRPr lang="en-US" sz="1100" dirty="0"/>
          </a:p>
        </p:txBody>
      </p:sp>
      <p:sp>
        <p:nvSpPr>
          <p:cNvPr id="21" name="Text 15"/>
          <p:cNvSpPr/>
          <p:nvPr/>
        </p:nvSpPr>
        <p:spPr>
          <a:xfrm>
            <a:off x="6400800" y="3657600"/>
            <a:ext cx="179076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Minimum size</a:t>
            </a:r>
            <a:endParaRPr lang="en-US" sz="1100" dirty="0"/>
          </a:p>
        </p:txBody>
      </p:sp>
      <p:sp>
        <p:nvSpPr>
          <p:cNvPr id="22" name="Text 16"/>
          <p:cNvSpPr/>
          <p:nvPr/>
        </p:nvSpPr>
        <p:spPr>
          <a:xfrm>
            <a:off x="8191561" y="3657600"/>
            <a:ext cx="31879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24px digital, 0.35in in print</a:t>
            </a:r>
            <a:endParaRPr lang="en-US" sz="1100" dirty="0"/>
          </a:p>
        </p:txBody>
      </p:sp>
      <p:sp>
        <p:nvSpPr>
          <p:cNvPr id="23" name="Shape 17"/>
          <p:cNvSpPr/>
          <p:nvPr/>
        </p:nvSpPr>
        <p:spPr>
          <a:xfrm>
            <a:off x="6236208" y="4005072"/>
            <a:ext cx="5266944" cy="347472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6400800" y="4005072"/>
            <a:ext cx="1790761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Wordmark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8191561" y="4005072"/>
            <a:ext cx="31879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Artwork, not live text — never re-typeset it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658368" y="4443984"/>
            <a:ext cx="10844784" cy="1243584"/>
          </a:xfrm>
          <a:prstGeom prst="roundRect">
            <a:avLst>
              <a:gd name="adj" fmla="val 5882"/>
            </a:avLst>
          </a:prstGeom>
          <a:solidFill>
            <a:srgbClr val="121A2C"/>
          </a:solidFill>
          <a:ln w="12700">
            <a:solidFill>
              <a:srgbClr val="E0794A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896112" y="4553712"/>
            <a:ext cx="10369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E07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— THE LOCKUP FILES ARE BLUE, NOT GOLD</a:t>
            </a:r>
            <a:endParaRPr lang="en-US" sz="1050" dirty="0"/>
          </a:p>
        </p:txBody>
      </p:sp>
      <p:sp>
        <p:nvSpPr>
          <p:cNvPr id="28" name="Text 22"/>
          <p:cNvSpPr/>
          <p:nvPr/>
        </p:nvSpPr>
        <p:spPr>
          <a:xfrm>
            <a:off x="896112" y="4846320"/>
            <a:ext cx="103692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b5-logo.svg / b5-lockup-horizontal.svg    #2f6bd6  #7db4ff  #e8eefb   -- blue</a:t>
            </a:r>
            <a:endParaRPr lang="en-US" sz="10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b5-mark-gold.svg                          #d8b15a  #eccd86            -- gold, as specified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LOGO — DON’T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mark.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failure modes. Each one is a rejection, not a preference.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859536" y="28895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4140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59536" y="28895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12" name="Text 8"/>
          <p:cNvSpPr/>
          <p:nvPr/>
        </p:nvSpPr>
        <p:spPr>
          <a:xfrm>
            <a:off x="1371600" y="2798064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recolour the mark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371600" y="3127248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 or white. Nothing else, ever.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36208" y="2615184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37376" y="28895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4140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37376" y="28895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6949440" y="2798064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distort or rotate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6949440" y="3127248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proportionally and keep it level.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58368" y="3730752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859536" y="400507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4140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59536" y="4005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22" name="Text 18"/>
          <p:cNvSpPr/>
          <p:nvPr/>
        </p:nvSpPr>
        <p:spPr>
          <a:xfrm>
            <a:off x="1371600" y="3913632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add shadows or outlines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371600" y="4242816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mark carries no effects.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6236208" y="3730752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437376" y="400507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4140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437376" y="4005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27" name="Text 23"/>
          <p:cNvSpPr/>
          <p:nvPr/>
        </p:nvSpPr>
        <p:spPr>
          <a:xfrm>
            <a:off x="6949440" y="3913632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place on a light ground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6949440" y="4242816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plate is dark by design.</a:t>
            </a:r>
            <a:endParaRPr lang="en-US" sz="1100" dirty="0"/>
          </a:p>
        </p:txBody>
      </p:sp>
      <p:sp>
        <p:nvSpPr>
          <p:cNvPr id="29" name="Shape 25"/>
          <p:cNvSpPr/>
          <p:nvPr/>
        </p:nvSpPr>
        <p:spPr>
          <a:xfrm>
            <a:off x="658368" y="4846320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30" name="Shape 26"/>
          <p:cNvSpPr/>
          <p:nvPr/>
        </p:nvSpPr>
        <p:spPr>
          <a:xfrm>
            <a:off x="859536" y="512064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4140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31" name="Text 27"/>
          <p:cNvSpPr/>
          <p:nvPr/>
        </p:nvSpPr>
        <p:spPr>
          <a:xfrm>
            <a:off x="859536" y="5120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32" name="Text 28"/>
          <p:cNvSpPr/>
          <p:nvPr/>
        </p:nvSpPr>
        <p:spPr>
          <a:xfrm>
            <a:off x="1371600" y="5029200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re-typeset the wordmark</a:t>
            </a:r>
            <a:endParaRPr lang="en-US" sz="1250" dirty="0"/>
          </a:p>
        </p:txBody>
      </p:sp>
      <p:sp>
        <p:nvSpPr>
          <p:cNvPr id="33" name="Text 29"/>
          <p:cNvSpPr/>
          <p:nvPr/>
        </p:nvSpPr>
        <p:spPr>
          <a:xfrm>
            <a:off x="1371600" y="5358384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artwork, not live text.</a:t>
            </a:r>
            <a:endParaRPr lang="en-US" sz="1100" dirty="0"/>
          </a:p>
        </p:txBody>
      </p:sp>
      <p:sp>
        <p:nvSpPr>
          <p:cNvPr id="34" name="Shape 30"/>
          <p:cNvSpPr/>
          <p:nvPr/>
        </p:nvSpPr>
        <p:spPr>
          <a:xfrm>
            <a:off x="6236208" y="4846320"/>
            <a:ext cx="5266944" cy="969264"/>
          </a:xfrm>
          <a:prstGeom prst="roundRect">
            <a:avLst>
              <a:gd name="adj" fmla="val 7547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35" name="Shape 31"/>
          <p:cNvSpPr/>
          <p:nvPr/>
        </p:nvSpPr>
        <p:spPr>
          <a:xfrm>
            <a:off x="6437376" y="512064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4140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36" name="Text 32"/>
          <p:cNvSpPr/>
          <p:nvPr/>
        </p:nvSpPr>
        <p:spPr>
          <a:xfrm>
            <a:off x="6437376" y="5120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1400" dirty="0"/>
          </a:p>
        </p:txBody>
      </p:sp>
      <p:sp>
        <p:nvSpPr>
          <p:cNvPr id="37" name="Text 33"/>
          <p:cNvSpPr/>
          <p:nvPr/>
        </p:nvSpPr>
        <p:spPr>
          <a:xfrm>
            <a:off x="6949440" y="5029200"/>
            <a:ext cx="43525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crowd it</a:t>
            </a:r>
            <a:endParaRPr lang="en-US" sz="1250" dirty="0"/>
          </a:p>
        </p:txBody>
      </p:sp>
      <p:sp>
        <p:nvSpPr>
          <p:cNvPr id="38" name="Text 34"/>
          <p:cNvSpPr/>
          <p:nvPr/>
        </p:nvSpPr>
        <p:spPr>
          <a:xfrm>
            <a:off x="6949440" y="5358384"/>
            <a:ext cx="435254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space is the height of the “B”.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ink ground, gold for the decision, blue for the user, mint for allowed.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PALETTE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 ground, gold decision.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 ink navy is the foundation. Gold marks the decision and the brand mark. Blue is the user accent, mint means allowed, rose means denied.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000" dirty="0"/>
          </a:p>
        </p:txBody>
      </p:sp>
      <p:pic>
        <p:nvPicPr>
          <p:cNvPr id="9" name="Image 2" descr="/home/claude/gassets/b5-swatche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304288"/>
            <a:ext cx="3995928" cy="338328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4928616" y="2304288"/>
            <a:ext cx="6574536" cy="3383280"/>
          </a:xfrm>
          <a:prstGeom prst="roundRect">
            <a:avLst>
              <a:gd name="adj" fmla="val 2162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5166360" y="2450592"/>
            <a:ext cx="6099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SEMANTIC CONVENTION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5166360" y="2798064"/>
            <a:ext cx="6099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 — emphasis and decision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5166360" y="3008376"/>
            <a:ext cx="6099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B5 stage, the authorization decision, the brand mark. Used sparingly; it is the loudest colour in the system.</a:t>
            </a:r>
            <a:endParaRPr lang="en-US" sz="950" dirty="0"/>
          </a:p>
        </p:txBody>
      </p:sp>
      <p:sp>
        <p:nvSpPr>
          <p:cNvPr id="14" name="Text 9"/>
          <p:cNvSpPr/>
          <p:nvPr/>
        </p:nvSpPr>
        <p:spPr>
          <a:xfrm>
            <a:off x="5166360" y="3282696"/>
            <a:ext cx="6099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 — the user</a:t>
            </a:r>
            <a:endParaRPr lang="en-US" sz="1100" dirty="0"/>
          </a:p>
        </p:txBody>
      </p:sp>
      <p:sp>
        <p:nvSpPr>
          <p:cNvPr id="15" name="Text 10"/>
          <p:cNvSpPr/>
          <p:nvPr/>
        </p:nvSpPr>
        <p:spPr>
          <a:xfrm>
            <a:off x="5166360" y="3493008"/>
            <a:ext cx="6099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accent. The human actor in any diagram.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5166360" y="3767328"/>
            <a:ext cx="6099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Blue-bright — the agent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5166360" y="3977640"/>
            <a:ext cx="6099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AI actor. Distinguishes agent from user in the AND-gate.</a:t>
            </a:r>
            <a:endParaRPr lang="en-US" sz="950" dirty="0"/>
          </a:p>
        </p:txBody>
      </p:sp>
      <p:sp>
        <p:nvSpPr>
          <p:cNvPr id="18" name="Text 13"/>
          <p:cNvSpPr/>
          <p:nvPr/>
        </p:nvSpPr>
        <p:spPr>
          <a:xfrm>
            <a:off x="5166360" y="4251960"/>
            <a:ext cx="6099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 — allowed and contained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5166360" y="4462272"/>
            <a:ext cx="6099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permitted decision, a contained outcome, a passing check.</a:t>
            </a:r>
            <a:endParaRPr lang="en-US" sz="950" dirty="0"/>
          </a:p>
        </p:txBody>
      </p:sp>
      <p:sp>
        <p:nvSpPr>
          <p:cNvPr id="20" name="Text 15"/>
          <p:cNvSpPr/>
          <p:nvPr/>
        </p:nvSpPr>
        <p:spPr>
          <a:xfrm>
            <a:off x="5166360" y="4736592"/>
            <a:ext cx="6099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Rose — denied and failure</a:t>
            </a:r>
            <a:endParaRPr lang="en-US" sz="1100" dirty="0"/>
          </a:p>
        </p:txBody>
      </p:sp>
      <p:sp>
        <p:nvSpPr>
          <p:cNvPr id="21" name="Text 16"/>
          <p:cNvSpPr/>
          <p:nvPr/>
        </p:nvSpPr>
        <p:spPr>
          <a:xfrm>
            <a:off x="5166360" y="4946904"/>
            <a:ext cx="6099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denial, a breach, a failing check. Never decorative.</a:t>
            </a:r>
            <a:endParaRPr lang="en-US" sz="950" dirty="0"/>
          </a:p>
        </p:txBody>
      </p:sp>
      <p:sp>
        <p:nvSpPr>
          <p:cNvPr id="22" name="Text 17"/>
          <p:cNvSpPr/>
          <p:nvPr/>
        </p:nvSpPr>
        <p:spPr>
          <a:xfrm>
            <a:off x="5166360" y="5221224"/>
            <a:ext cx="60990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 — the ground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5166360" y="5431536"/>
            <a:ext cx="6099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70% of the visual weight. Everything else is an accent on it.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— FOUR VALUES V1.0 GOT WRONG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the stylesheet, not the old doc.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v1.0 reference was written before b5.css settled. Four of its values no longer match the deployed site, and one colour in it was never implemented at all.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724912"/>
            <a:ext cx="10844784" cy="1572768"/>
          </a:xfrm>
          <a:prstGeom prst="roundRect">
            <a:avLst>
              <a:gd name="adj" fmla="val 4651"/>
            </a:avLst>
          </a:prstGeom>
          <a:solidFill>
            <a:srgbClr val="121A2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32688" y="2852928"/>
            <a:ext cx="1029614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TOKEN     v1.0 REFERENCE     LIVE b5.css        STATUS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CARD      #16243A            #121A2C            corrected  (--surface)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CARD2     #101A2C            #0E1525            corrected  (--ink-800)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LINE      #22324D            #1F2C45            corrected  (--line)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RED       #E86A6E            #FF8F8F            corrected  (--crit)</a:t>
            </a:r>
            <a:endParaRPr lang="en-US" sz="11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VIOLET    #9B8CFF            not present        never implemented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658368" y="4443984"/>
            <a:ext cx="5266944" cy="1243584"/>
          </a:xfrm>
          <a:prstGeom prst="roundRect">
            <a:avLst>
              <a:gd name="adj" fmla="val 5882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77824" y="460857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7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violet question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877824" y="4956048"/>
            <a:ext cx="4828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v1.0 gave violet to “agentic”. The site uses blue-bright. Implement it or drop it.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36208" y="4443984"/>
            <a:ext cx="5266944" cy="1243584"/>
          </a:xfrm>
          <a:prstGeom prst="roundRect">
            <a:avLst>
              <a:gd name="adj" fmla="val 5882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455664" y="460857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7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6455664" y="4956048"/>
            <a:ext cx="4828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deck built from v1.0 will not match the site it links to.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— ACCESSIBILITY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Measured, not assumed.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pairing below was computed against the WCAG 2.1 relative-luminance formula. Any new pairing must be measured the same way before it ships.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000" dirty="0"/>
          </a:p>
        </p:txBody>
      </p:sp>
      <p:pic>
        <p:nvPicPr>
          <p:cNvPr id="9" name="Image 2" descr="/home/claude/gassets/b5-contras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304288"/>
            <a:ext cx="4270248" cy="3346704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5202936" y="2304288"/>
            <a:ext cx="6300216" cy="3346704"/>
          </a:xfrm>
          <a:prstGeom prst="roundRect">
            <a:avLst>
              <a:gd name="adj" fmla="val 2186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5440680" y="2450592"/>
            <a:ext cx="5824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RULES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5440680" y="2798064"/>
            <a:ext cx="58247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4.5:1 is the floor</a:t>
            </a:r>
            <a:endParaRPr lang="en-US" sz="1150" dirty="0"/>
          </a:p>
        </p:txBody>
      </p:sp>
      <p:sp>
        <p:nvSpPr>
          <p:cNvPr id="13" name="Text 8"/>
          <p:cNvSpPr/>
          <p:nvPr/>
        </p:nvSpPr>
        <p:spPr>
          <a:xfrm>
            <a:off x="5440680" y="3035808"/>
            <a:ext cx="582472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text and anything below 24px bold needs 4.5:1 against the colour actually behind it.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5440680" y="3520440"/>
            <a:ext cx="58247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 the composited pixel</a:t>
            </a:r>
            <a:endParaRPr lang="en-US" sz="1150" dirty="0"/>
          </a:p>
        </p:txBody>
      </p:sp>
      <p:sp>
        <p:nvSpPr>
          <p:cNvPr id="15" name="Text 10"/>
          <p:cNvSpPr/>
          <p:nvPr/>
        </p:nvSpPr>
        <p:spPr>
          <a:xfrm>
            <a:off x="5440680" y="3758184"/>
            <a:ext cx="582472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Cards, washes and gradients change what is behind the text. Sample the rendered pixel, not the token you intended.</a:t>
            </a:r>
            <a:endParaRPr lang="en-US" sz="1000" dirty="0"/>
          </a:p>
        </p:txBody>
      </p:sp>
      <p:sp>
        <p:nvSpPr>
          <p:cNvPr id="16" name="Text 11"/>
          <p:cNvSpPr/>
          <p:nvPr/>
        </p:nvSpPr>
        <p:spPr>
          <a:xfrm>
            <a:off x="5440680" y="4242816"/>
            <a:ext cx="58247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sample inside a glyph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5440680" y="4480560"/>
            <a:ext cx="582472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returns exactly 1.00:1, because the text is being compared with itself.</a:t>
            </a:r>
            <a:endParaRPr lang="en-US" sz="1000" dirty="0"/>
          </a:p>
        </p:txBody>
      </p:sp>
      <p:sp>
        <p:nvSpPr>
          <p:cNvPr id="18" name="Text 13"/>
          <p:cNvSpPr/>
          <p:nvPr/>
        </p:nvSpPr>
        <p:spPr>
          <a:xfrm>
            <a:off x="5440680" y="4965192"/>
            <a:ext cx="58247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is never the only channel</a:t>
            </a:r>
            <a:endParaRPr lang="en-US" sz="1150" dirty="0"/>
          </a:p>
        </p:txBody>
      </p:sp>
      <p:sp>
        <p:nvSpPr>
          <p:cNvPr id="19" name="Text 14"/>
          <p:cNvSpPr/>
          <p:nvPr/>
        </p:nvSpPr>
        <p:spPr>
          <a:xfrm>
            <a:off x="5440680" y="5202936"/>
            <a:ext cx="5824728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Allowed and denied must also carry a word or an approved glyph, never colour alone.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Typography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type systems, one for the browser and one for everything you hand someone.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— THE WEB SYSTEM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Sora, Inter, JetBrains Mono.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three are self-hosted on b5secure.com. They are the correct faces for anything rendered in a browser — and they replaced the Arial the v1.0 reference specified.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000" dirty="0"/>
          </a:p>
        </p:txBody>
      </p:sp>
      <p:pic>
        <p:nvPicPr>
          <p:cNvPr id="9" name="Image 2" descr="/home/claude/gassets/b5-spec-displa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487168"/>
            <a:ext cx="3407664" cy="1490853"/>
          </a:xfrm>
          <a:prstGeom prst="rect">
            <a:avLst/>
          </a:prstGeom>
        </p:spPr>
      </p:pic>
      <p:pic>
        <p:nvPicPr>
          <p:cNvPr id="10" name="Image 3" descr="/home/claude/gassets/b5-spec-bod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6928" y="2487168"/>
            <a:ext cx="3407664" cy="1490853"/>
          </a:xfrm>
          <a:prstGeom prst="rect">
            <a:avLst/>
          </a:prstGeom>
        </p:spPr>
      </p:pic>
      <p:pic>
        <p:nvPicPr>
          <p:cNvPr id="11" name="Image 4" descr="/home/claude/gassets/b5-spec-mon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5488" y="2487168"/>
            <a:ext cx="3407664" cy="1490853"/>
          </a:xfrm>
          <a:prstGeom prst="rect">
            <a:avLst/>
          </a:prstGeom>
        </p:spPr>
      </p:pic>
      <p:sp>
        <p:nvSpPr>
          <p:cNvPr id="12" name="Shape 5"/>
          <p:cNvSpPr/>
          <p:nvPr/>
        </p:nvSpPr>
        <p:spPr>
          <a:xfrm>
            <a:off x="658368" y="4480560"/>
            <a:ext cx="10844784" cy="1207008"/>
          </a:xfrm>
          <a:prstGeom prst="roundRect">
            <a:avLst>
              <a:gd name="adj" fmla="val 6061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3" name="Shape 6"/>
          <p:cNvSpPr/>
          <p:nvPr/>
        </p:nvSpPr>
        <p:spPr>
          <a:xfrm>
            <a:off x="658368" y="4553712"/>
            <a:ext cx="10844784" cy="35661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4" name="Text 7"/>
          <p:cNvSpPr/>
          <p:nvPr/>
        </p:nvSpPr>
        <p:spPr>
          <a:xfrm>
            <a:off x="822960" y="4553712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 — Sora</a:t>
            </a:r>
            <a:endParaRPr lang="en-US" sz="1100" dirty="0"/>
          </a:p>
        </p:txBody>
      </p:sp>
      <p:sp>
        <p:nvSpPr>
          <p:cNvPr id="15" name="Text 8"/>
          <p:cNvSpPr/>
          <p:nvPr/>
        </p:nvSpPr>
        <p:spPr>
          <a:xfrm>
            <a:off x="4510187" y="4553712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600 weight. Page titles, hero lines, card headings.</a:t>
            </a:r>
            <a:endParaRPr lang="en-US" sz="1100" dirty="0"/>
          </a:p>
        </p:txBody>
      </p:sp>
      <p:sp>
        <p:nvSpPr>
          <p:cNvPr id="16" name="Text 9"/>
          <p:cNvSpPr/>
          <p:nvPr/>
        </p:nvSpPr>
        <p:spPr>
          <a:xfrm>
            <a:off x="822960" y="4910328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 — Inter</a:t>
            </a:r>
            <a:endParaRPr lang="en-US" sz="1100" dirty="0"/>
          </a:p>
        </p:txBody>
      </p:sp>
      <p:sp>
        <p:nvSpPr>
          <p:cNvPr id="17" name="Text 10"/>
          <p:cNvSpPr/>
          <p:nvPr/>
        </p:nvSpPr>
        <p:spPr>
          <a:xfrm>
            <a:off x="4510187" y="4910328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 and 600 only. Body copy, navigation, labels, tables.</a:t>
            </a:r>
            <a:endParaRPr lang="en-US" sz="1100" dirty="0"/>
          </a:p>
        </p:txBody>
      </p:sp>
      <p:sp>
        <p:nvSpPr>
          <p:cNvPr id="18" name="Shape 11"/>
          <p:cNvSpPr/>
          <p:nvPr/>
        </p:nvSpPr>
        <p:spPr>
          <a:xfrm>
            <a:off x="658368" y="5266944"/>
            <a:ext cx="10844784" cy="35661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9" name="Text 12"/>
          <p:cNvSpPr/>
          <p:nvPr/>
        </p:nvSpPr>
        <p:spPr>
          <a:xfrm>
            <a:off x="822960" y="5266944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 — JetBrains Mono</a:t>
            </a:r>
            <a:endParaRPr lang="en-US" sz="1100" dirty="0"/>
          </a:p>
        </p:txBody>
      </p:sp>
      <p:sp>
        <p:nvSpPr>
          <p:cNvPr id="20" name="Text 13"/>
          <p:cNvSpPr/>
          <p:nvPr/>
        </p:nvSpPr>
        <p:spPr>
          <a:xfrm>
            <a:off x="4510187" y="5266944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400 and 700. Code panels, tokens, signatures, receipts.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— PRODUCED ASSETS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and Courier New.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deck or PDF is opened on a machine you do not control, where Sora and Inter are not installed. Produced assets are therefore set in Arial, with Courier New for code.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761488"/>
            <a:ext cx="5266944" cy="2286000"/>
          </a:xfrm>
          <a:prstGeom prst="roundRect">
            <a:avLst>
              <a:gd name="adj" fmla="val 320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32688" y="2907792"/>
            <a:ext cx="471830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Bb Cc</a:t>
            </a:r>
            <a:endParaRPr lang="en-US" sz="5400" dirty="0"/>
          </a:p>
        </p:txBody>
      </p:sp>
      <p:sp>
        <p:nvSpPr>
          <p:cNvPr id="11" name="Text 7"/>
          <p:cNvSpPr/>
          <p:nvPr/>
        </p:nvSpPr>
        <p:spPr>
          <a:xfrm>
            <a:off x="932688" y="3712464"/>
            <a:ext cx="4718304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0123456789</a:t>
            </a:r>
            <a:endParaRPr lang="en-US" sz="2600" dirty="0"/>
          </a:p>
        </p:txBody>
      </p:sp>
      <p:sp>
        <p:nvSpPr>
          <p:cNvPr id="12" name="Text 8"/>
          <p:cNvSpPr/>
          <p:nvPr/>
        </p:nvSpPr>
        <p:spPr>
          <a:xfrm>
            <a:off x="932688" y="4169664"/>
            <a:ext cx="4718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quick brown fox jumps over the lazy dog.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932688" y="4590288"/>
            <a:ext cx="4718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LABEL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6236208" y="2761488"/>
            <a:ext cx="5266944" cy="374904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400800" y="2761488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8191561" y="2761488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Bold, 32–44pt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6400800" y="3136392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header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8191561" y="3136392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Bold, 20–24pt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236208" y="3511296"/>
            <a:ext cx="5266944" cy="374904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6400800" y="3511296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Body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191561" y="3511296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Regular, 11–14pt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6400800" y="3886200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8191561" y="3886200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Bold, uppercase, +2.4 tracking, gold</a:t>
            </a:r>
            <a:endParaRPr lang="en-US" sz="1100" dirty="0"/>
          </a:p>
        </p:txBody>
      </p:sp>
      <p:sp>
        <p:nvSpPr>
          <p:cNvPr id="24" name="Shape 20"/>
          <p:cNvSpPr/>
          <p:nvPr/>
        </p:nvSpPr>
        <p:spPr>
          <a:xfrm>
            <a:off x="6236208" y="4261104"/>
            <a:ext cx="5266944" cy="374904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6400800" y="4261104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</a:t>
            </a:r>
            <a:endParaRPr lang="en-US" sz="1100" dirty="0"/>
          </a:p>
        </p:txBody>
      </p:sp>
      <p:sp>
        <p:nvSpPr>
          <p:cNvPr id="26" name="Text 22"/>
          <p:cNvSpPr/>
          <p:nvPr/>
        </p:nvSpPr>
        <p:spPr>
          <a:xfrm>
            <a:off x="8191561" y="4261104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Courier New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6400800" y="4636008"/>
            <a:ext cx="1790761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Caption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8191561" y="4636008"/>
            <a:ext cx="3187964" cy="3749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Arial Regular, 10pt, txt-3</a:t>
            </a:r>
            <a:endParaRPr lang="en-US" sz="1100" dirty="0"/>
          </a:p>
        </p:txBody>
      </p:sp>
      <p:sp>
        <p:nvSpPr>
          <p:cNvPr id="29" name="Text 25"/>
          <p:cNvSpPr/>
          <p:nvPr/>
        </p:nvSpPr>
        <p:spPr>
          <a:xfrm>
            <a:off x="658368" y="5212080"/>
            <a:ext cx="108447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v1.0 reference called Arial the primary typeface outright. That is now true only of produced assets — the site itself is Sora and Inter.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GUIDE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rules, then the system.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guide supersedes B5-Secure-Brand-Guide-Reference.md v1.0. Where an existing asset disagrees with it, the guide wins and the asset gets corrected.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3407664" cy="1920240"/>
          </a:xfrm>
          <a:prstGeom prst="roundRect">
            <a:avLst>
              <a:gd name="adj" fmla="val 381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2816352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Ground truth beats memory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77824" y="3163824"/>
            <a:ext cx="2968752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hex value and type face here was measured from uploads/b5/b5.css on the deployed site. v1.0 was written before the stylesheet settled, and four of its colours are now wrong.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4376928" y="2651760"/>
            <a:ext cx="3407664" cy="1920240"/>
          </a:xfrm>
          <a:prstGeom prst="roundRect">
            <a:avLst>
              <a:gd name="adj" fmla="val 381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4596384" y="2816352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Web and produced differ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4596384" y="3163824"/>
            <a:ext cx="2968752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live site is set in Sora, Inter and JetBrains Mono. Decks, PDFs and one-pagers are set in Arial and Courier New, because the reader may not have the web faces installed.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8095488" y="2651760"/>
            <a:ext cx="3407664" cy="1920240"/>
          </a:xfrm>
          <a:prstGeom prst="roundRect">
            <a:avLst>
              <a:gd name="adj" fmla="val 381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314944" y="2816352"/>
            <a:ext cx="2968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Every claim carries a source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8314944" y="3163824"/>
            <a:ext cx="2968752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is pre-revenue. Modelled figures are labelled modelled. Statistics carry a named, dated publisher. An unsourced number is a defect, not a rounding choice.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658368" y="4892040"/>
            <a:ext cx="10844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changed, and what is still unresolved, is recorded in full on the Drift register at the back of this guide.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Cards, stage chips, code panels — and the glyphs that survive a PDF export.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COMPONENTS AND DIAGRAM STYLE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Diagram-first. A slide reads in three seconds.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the mechanism as a drawn diagram, not a stack of bullet cards. The card is the base container for everything else.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277977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77824" y="3127248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Rounded rectangle, surface fill, 1px line border, soft drop shadow. Full borders only — never a single-side accent stripe, which reads as filler.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6236208" y="2615184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55664" y="2779776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chip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455664" y="3127248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B1–B5 chips joined by › connectors. The decision stage (B5) is accented gold; the rest stay neutral.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58368" y="3968496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77824" y="413308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panel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877824" y="4480560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Mono type on an inset ground. Endpoints, signatures, tokens and decision payloads. Light text on a light ground is the recurring defect — set both.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6236208" y="3968496"/>
            <a:ext cx="5266944" cy="1225296"/>
          </a:xfrm>
          <a:prstGeom prst="roundRect">
            <a:avLst>
              <a:gd name="adj" fmla="val 597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6455664" y="413308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card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6455664" y="4480560"/>
            <a:ext cx="48280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Mint-surface card for allowed and contained; rose-surface for denied and breach. The word appears in the card, not just the colour.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658368" y="5358384"/>
            <a:ext cx="108447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 every produced deck visually: export to PDF, rasterize, and look at a contact sheet. The first render usually has a real defect in it.</a:t>
            </a:r>
            <a:endParaRPr lang="en-US" sz="11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GLYPHS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render everywhere. Emoji do not.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Emoji render as broken boxes in LibreOffice and in older PowerPoint. Use the approved glyph set or a drawn shape — never an emoji, in any asset.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10844784" cy="1371600"/>
          </a:xfrm>
          <a:prstGeom prst="roundRect">
            <a:avLst>
              <a:gd name="adj" fmla="val 5333"/>
            </a:avLst>
          </a:prstGeom>
          <a:solidFill>
            <a:srgbClr val="121A2C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761488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APPROVED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932688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932688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</a:t>
            </a:r>
            <a:endParaRPr lang="en-US" sz="2600" dirty="0"/>
          </a:p>
        </p:txBody>
      </p:sp>
      <p:sp>
        <p:nvSpPr>
          <p:cNvPr id="13" name="Shape 9"/>
          <p:cNvSpPr/>
          <p:nvPr/>
        </p:nvSpPr>
        <p:spPr>
          <a:xfrm>
            <a:off x="2066544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2066544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✗</a:t>
            </a:r>
            <a:endParaRPr lang="en-US" sz="2600" dirty="0"/>
          </a:p>
        </p:txBody>
      </p:sp>
      <p:sp>
        <p:nvSpPr>
          <p:cNvPr id="15" name="Shape 11"/>
          <p:cNvSpPr/>
          <p:nvPr/>
        </p:nvSpPr>
        <p:spPr>
          <a:xfrm>
            <a:off x="3200400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3200400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600" dirty="0"/>
          </a:p>
        </p:txBody>
      </p:sp>
      <p:sp>
        <p:nvSpPr>
          <p:cNvPr id="17" name="Shape 13"/>
          <p:cNvSpPr/>
          <p:nvPr/>
        </p:nvSpPr>
        <p:spPr>
          <a:xfrm>
            <a:off x="4334256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4334256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</a:t>
            </a:r>
            <a:endParaRPr lang="en-US" sz="2600" dirty="0"/>
          </a:p>
        </p:txBody>
      </p:sp>
      <p:sp>
        <p:nvSpPr>
          <p:cNvPr id="19" name="Shape 15"/>
          <p:cNvSpPr/>
          <p:nvPr/>
        </p:nvSpPr>
        <p:spPr>
          <a:xfrm>
            <a:off x="5468112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5468112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lang="en-US" sz="2600" dirty="0"/>
          </a:p>
        </p:txBody>
      </p:sp>
      <p:sp>
        <p:nvSpPr>
          <p:cNvPr id="21" name="Shape 17"/>
          <p:cNvSpPr/>
          <p:nvPr/>
        </p:nvSpPr>
        <p:spPr>
          <a:xfrm>
            <a:off x="6601968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601968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∩</a:t>
            </a:r>
            <a:endParaRPr lang="en-US" sz="2600" dirty="0"/>
          </a:p>
        </p:txBody>
      </p:sp>
      <p:sp>
        <p:nvSpPr>
          <p:cNvPr id="23" name="Shape 19"/>
          <p:cNvSpPr/>
          <p:nvPr/>
        </p:nvSpPr>
        <p:spPr>
          <a:xfrm>
            <a:off x="7735824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7735824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‹</a:t>
            </a:r>
            <a:endParaRPr lang="en-US" sz="2600" dirty="0"/>
          </a:p>
        </p:txBody>
      </p:sp>
      <p:sp>
        <p:nvSpPr>
          <p:cNvPr id="25" name="Shape 21"/>
          <p:cNvSpPr/>
          <p:nvPr/>
        </p:nvSpPr>
        <p:spPr>
          <a:xfrm>
            <a:off x="8869680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8869680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2600" dirty="0"/>
          </a:p>
        </p:txBody>
      </p:sp>
      <p:sp>
        <p:nvSpPr>
          <p:cNvPr id="27" name="Shape 23"/>
          <p:cNvSpPr/>
          <p:nvPr/>
        </p:nvSpPr>
        <p:spPr>
          <a:xfrm>
            <a:off x="10003536" y="3127248"/>
            <a:ext cx="749808" cy="658368"/>
          </a:xfrm>
          <a:prstGeom prst="roundRect">
            <a:avLst>
              <a:gd name="adj" fmla="val 13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10003536" y="3127248"/>
            <a:ext cx="7498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</a:t>
            </a:r>
            <a:endParaRPr lang="en-US" sz="2600" dirty="0"/>
          </a:p>
        </p:txBody>
      </p:sp>
      <p:sp>
        <p:nvSpPr>
          <p:cNvPr id="29" name="Shape 25"/>
          <p:cNvSpPr/>
          <p:nvPr/>
        </p:nvSpPr>
        <p:spPr>
          <a:xfrm>
            <a:off x="658368" y="4169664"/>
            <a:ext cx="10844784" cy="1517904"/>
          </a:xfrm>
          <a:prstGeom prst="roundRect">
            <a:avLst>
              <a:gd name="adj" fmla="val 4819"/>
            </a:avLst>
          </a:prstGeom>
          <a:solidFill>
            <a:srgbClr val="121A2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896112" y="4279392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</a:t>
            </a:r>
            <a:endParaRPr lang="en-US" sz="1050" dirty="0"/>
          </a:p>
        </p:txBody>
      </p:sp>
      <p:sp>
        <p:nvSpPr>
          <p:cNvPr id="31" name="Text 27"/>
          <p:cNvSpPr/>
          <p:nvPr/>
        </p:nvSpPr>
        <p:spPr>
          <a:xfrm>
            <a:off x="896112" y="4590288"/>
            <a:ext cx="10369296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Emoji of any kind, including lock, warning and explosion glyphs — they break on export.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literal bullet character typed into a list — use the list’s own bullet, or it doubles.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alone to carry allowed or denied — pair it with ✓ or ✗ and the word.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Voice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B5 Secure sounds, and the five sentences it must never say.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VOICE AND TONE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Authoritative, precise, honest.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state; we do not hedge. We use exact terms, name the limits, and cite the source.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7782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Authoritative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7782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Declarative, calm, confident. We state. We do not hedge.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44728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66674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Precise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366674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Authentication is not authorization. Signing is not encryption.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23620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5566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Honest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45566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the limit. Mark modelled ROI as modelled. Cite the source.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9025128" y="2651760"/>
            <a:ext cx="2478024" cy="1737360"/>
          </a:xfrm>
          <a:prstGeom prst="roundRect">
            <a:avLst>
              <a:gd name="adj" fmla="val 4211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9244584" y="281635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Concise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9244584" y="3163824"/>
            <a:ext cx="2039112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with the answer. Cut filler. Let the diagram carry the load.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658368" y="4572000"/>
            <a:ext cx="10844784" cy="1115568"/>
          </a:xfrm>
          <a:prstGeom prst="roundRect">
            <a:avLst>
              <a:gd name="adj" fmla="val 6557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932688" y="4773168"/>
            <a:ext cx="1029614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i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“Identity proves who. It doesn’t decide what. B5 authorizes the data element — fail-closed, for users and agents.”</a:t>
            </a:r>
            <a:endParaRPr lang="en-US" sz="15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MESSAGING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 this. Not that.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658368" y="2286000"/>
            <a:ext cx="5266944" cy="3611880"/>
          </a:xfrm>
          <a:prstGeom prst="roundRect">
            <a:avLst>
              <a:gd name="adj" fmla="val 2025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6236208" y="2286000"/>
            <a:ext cx="5266944" cy="3611880"/>
          </a:xfrm>
          <a:prstGeom prst="roundRect">
            <a:avLst>
              <a:gd name="adj" fmla="val 2025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468880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80" kern="0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SAY</a:t>
            </a:r>
            <a:endParaRPr lang="en-US" sz="1100" dirty="0"/>
          </a:p>
        </p:txBody>
      </p:sp>
      <p:sp>
        <p:nvSpPr>
          <p:cNvPr id="11" name="Text 7"/>
          <p:cNvSpPr/>
          <p:nvPr/>
        </p:nvSpPr>
        <p:spPr>
          <a:xfrm>
            <a:off x="896112" y="2852928"/>
            <a:ext cx="4809744" cy="2825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Identity proves who; it doesn’t decide what.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HMAC authenticates — TLS encrypts.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requests beat bearer tokens, the common default.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Authorization is the product; signing is one stage.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Fail-closed: absence of a permit is a denial.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same contract for users and AI agents.</a:t>
            </a:r>
            <a:endParaRPr lang="en-US" sz="1150" dirty="0"/>
          </a:p>
        </p:txBody>
      </p:sp>
      <p:sp>
        <p:nvSpPr>
          <p:cNvPr id="12" name="Text 8"/>
          <p:cNvSpPr/>
          <p:nvPr/>
        </p:nvSpPr>
        <p:spPr>
          <a:xfrm>
            <a:off x="6473952" y="2468880"/>
            <a:ext cx="48097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80" kern="0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AVOID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6473952" y="2852928"/>
            <a:ext cx="4809744" cy="2825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“B5 is HMAC.” It is an authorization layer.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“HMAC encrypts the request.” It does not.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“Bearer tokens are simply wrong.” They are the default.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“We stop every breach.” We contain and gate.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“Per record” — retired in favour of per data element.</a:t>
            </a:r>
            <a:endParaRPr lang="en-US" sz="11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statistic without a named, dated source.</a:t>
            </a:r>
            <a:endParaRPr lang="en-US" sz="11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CLAIMS AND SOURCING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evidence bar is higher, not lower.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has no production customers yet. That makes every number either sourced, modelled-and-labelled, or absent.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5266944" cy="3017520"/>
          </a:xfrm>
          <a:prstGeom prst="roundRect">
            <a:avLst>
              <a:gd name="adj" fmla="val 2424"/>
            </a:avLst>
          </a:prstGeom>
          <a:solidFill>
            <a:srgbClr val="121A2C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761488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STATEABLE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896112" y="3127248"/>
            <a:ext cx="4791456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Mechanisms the specification defines, described as specified.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Standards by number: RFC 9421, ML-DSA, OCSF, SARIF.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Third-party statistics with publisher, study and year.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Modelled ROI, explicitly labelled modelled.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Design-partner status, where a badge says exactly that.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6236208" y="2651760"/>
            <a:ext cx="5266944" cy="3017520"/>
          </a:xfrm>
          <a:prstGeom prst="roundRect">
            <a:avLst>
              <a:gd name="adj" fmla="val 2424"/>
            </a:avLst>
          </a:prstGeom>
          <a:solidFill>
            <a:srgbClr val="121A2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73952" y="2761488"/>
            <a:ext cx="4791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STATEABLE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473952" y="3127248"/>
            <a:ext cx="4791456" cy="24323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names, logos or counts — there are none in production.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Uptime, latency or throughput without a measurement window.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Breach-prevention rates or security guarantees.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Certification or audit status not yet held.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 comparison to a named competitor’s capability.</a:t>
            </a:r>
            <a:endParaRPr lang="en-US" sz="11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 STATISTIC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a sourced number looks.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is the only external statistic approved for standing use. It is the template for any future one: claim, publisher, study, year.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724912"/>
            <a:ext cx="10844784" cy="1572768"/>
          </a:xfrm>
          <a:prstGeom prst="roundRect">
            <a:avLst>
              <a:gd name="adj" fmla="val 4651"/>
            </a:avLst>
          </a:prstGeom>
          <a:solidFill>
            <a:srgbClr val="0E1525"/>
          </a:solidFill>
          <a:ln w="12700">
            <a:solidFill>
              <a:srgbClr val="D8B15A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969264" y="2926080"/>
            <a:ext cx="1022299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“97% of AI-related breaches involved missing or improper access controls.”</a:t>
            </a:r>
            <a:endParaRPr lang="en-US" sz="2000" dirty="0"/>
          </a:p>
        </p:txBody>
      </p:sp>
      <p:sp>
        <p:nvSpPr>
          <p:cNvPr id="11" name="Text 7"/>
          <p:cNvSpPr/>
          <p:nvPr/>
        </p:nvSpPr>
        <p:spPr>
          <a:xfrm>
            <a:off x="969264" y="3511296"/>
            <a:ext cx="1022299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9CF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IBM Cost of a Data Breach Report 2025, research conducted by Ponemon Institute.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969264" y="3822192"/>
            <a:ext cx="102229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Cite it in full on first use in every asset. A footnote reading “IBM 2025” is not a citation.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658368" y="4498848"/>
            <a:ext cx="5266944" cy="1188720"/>
          </a:xfrm>
          <a:prstGeom prst="roundRect">
            <a:avLst>
              <a:gd name="adj" fmla="val 6154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877824" y="4663440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one earns its place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877824" y="5010912"/>
            <a:ext cx="482803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describes the gap B5 closes — access control, not detection — and it comes from a named annual study with a stated methodology.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236208" y="4498848"/>
            <a:ext cx="5266944" cy="1188720"/>
          </a:xfrm>
          <a:prstGeom prst="roundRect">
            <a:avLst>
              <a:gd name="adj" fmla="val 6154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6455664" y="4663440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would disqualify a statistic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6455664" y="5010912"/>
            <a:ext cx="482803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vendor blog, an undated figure, a number quoted from a deck rather than the source, or a statistic about a market rather than a mechanism.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everything lives, and what is new in this edition.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AND OPENGRAPH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share card is a brand surface.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link posted to LinkedIn or X renders the OpenGraph card, not the page. It is often the first brand impression a buyer gets.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</a:t>
            </a:r>
            <a:endParaRPr lang="en-US" sz="1000" dirty="0"/>
          </a:p>
        </p:txBody>
      </p:sp>
      <p:pic>
        <p:nvPicPr>
          <p:cNvPr id="9" name="Image 2" descr="/home/claude/og/b5secure-og-1200x67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" y="2432304"/>
            <a:ext cx="5852160" cy="3291840"/>
          </a:xfrm>
          <a:prstGeom prst="rect">
            <a:avLst/>
          </a:prstGeom>
        </p:spPr>
      </p:pic>
      <p:sp>
        <p:nvSpPr>
          <p:cNvPr id="10" name="Shape 5"/>
          <p:cNvSpPr/>
          <p:nvPr/>
        </p:nvSpPr>
        <p:spPr>
          <a:xfrm>
            <a:off x="6858000" y="2487168"/>
            <a:ext cx="4645152" cy="40233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1" name="Text 6"/>
          <p:cNvSpPr/>
          <p:nvPr/>
        </p:nvSpPr>
        <p:spPr>
          <a:xfrm>
            <a:off x="7022592" y="2487168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default</a:t>
            </a:r>
            <a:endParaRPr lang="en-US" sz="1100" dirty="0"/>
          </a:p>
        </p:txBody>
      </p:sp>
      <p:sp>
        <p:nvSpPr>
          <p:cNvPr id="12" name="Text 7"/>
          <p:cNvSpPr/>
          <p:nvPr/>
        </p:nvSpPr>
        <p:spPr>
          <a:xfrm>
            <a:off x="8601944" y="2487168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b5secure-og-1200x675.png</a:t>
            </a:r>
            <a:endParaRPr lang="en-US" sz="1100" dirty="0"/>
          </a:p>
        </p:txBody>
      </p:sp>
      <p:sp>
        <p:nvSpPr>
          <p:cNvPr id="13" name="Text 8"/>
          <p:cNvSpPr/>
          <p:nvPr/>
        </p:nvSpPr>
        <p:spPr>
          <a:xfrm>
            <a:off x="7022592" y="2889504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Size</a:t>
            </a:r>
            <a:endParaRPr lang="en-US" sz="1100" dirty="0"/>
          </a:p>
        </p:txBody>
      </p:sp>
      <p:sp>
        <p:nvSpPr>
          <p:cNvPr id="14" name="Text 9"/>
          <p:cNvSpPr/>
          <p:nvPr/>
        </p:nvSpPr>
        <p:spPr>
          <a:xfrm>
            <a:off x="8601944" y="2889504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 × 675 px (16:9)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6858000" y="3291840"/>
            <a:ext cx="4645152" cy="40233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7022592" y="3291840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in</a:t>
            </a:r>
            <a:endParaRPr lang="en-US" sz="1100" dirty="0"/>
          </a:p>
        </p:txBody>
      </p:sp>
      <p:sp>
        <p:nvSpPr>
          <p:cNvPr id="17" name="Text 12"/>
          <p:cNvSpPr/>
          <p:nvPr/>
        </p:nvSpPr>
        <p:spPr>
          <a:xfrm>
            <a:off x="8601944" y="3291840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Yoast SEO → Social → Default image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7022592" y="3694176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Ground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8601944" y="3694176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ink-900 to ink-950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6858000" y="4096512"/>
            <a:ext cx="4645152" cy="40233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7022592" y="4096512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</a:t>
            </a:r>
            <a:endParaRPr lang="en-US" sz="1100" dirty="0"/>
          </a:p>
        </p:txBody>
      </p:sp>
      <p:sp>
        <p:nvSpPr>
          <p:cNvPr id="22" name="Text 17"/>
          <p:cNvSpPr/>
          <p:nvPr/>
        </p:nvSpPr>
        <p:spPr>
          <a:xfrm>
            <a:off x="8601944" y="4096512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Sora SemiBold + gradient run</a:t>
            </a:r>
            <a:endParaRPr lang="en-US" sz="1100" dirty="0"/>
          </a:p>
        </p:txBody>
      </p:sp>
      <p:sp>
        <p:nvSpPr>
          <p:cNvPr id="23" name="Text 18"/>
          <p:cNvSpPr/>
          <p:nvPr/>
        </p:nvSpPr>
        <p:spPr>
          <a:xfrm>
            <a:off x="7022592" y="4498848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Safe area</a:t>
            </a:r>
            <a:endParaRPr lang="en-US" sz="1100" dirty="0"/>
          </a:p>
        </p:txBody>
      </p:sp>
      <p:sp>
        <p:nvSpPr>
          <p:cNvPr id="24" name="Text 19"/>
          <p:cNvSpPr/>
          <p:nvPr/>
        </p:nvSpPr>
        <p:spPr>
          <a:xfrm>
            <a:off x="8601944" y="4498848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64px on all four edges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6858000" y="4901184"/>
            <a:ext cx="4645152" cy="40233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6" name="Text 21"/>
          <p:cNvSpPr/>
          <p:nvPr/>
        </p:nvSpPr>
        <p:spPr>
          <a:xfrm>
            <a:off x="7022592" y="4901184"/>
            <a:ext cx="15793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available</a:t>
            </a:r>
            <a:endParaRPr lang="en-US" sz="1100" dirty="0"/>
          </a:p>
        </p:txBody>
      </p:sp>
      <p:sp>
        <p:nvSpPr>
          <p:cNvPr id="27" name="Text 22"/>
          <p:cNvSpPr/>
          <p:nvPr/>
        </p:nvSpPr>
        <p:spPr>
          <a:xfrm>
            <a:off x="8601944" y="4901184"/>
            <a:ext cx="2790017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1200×630, 1584×396, 1500×500</a:t>
            </a:r>
            <a:endParaRPr lang="en-US" sz="1100" dirty="0"/>
          </a:p>
        </p:txBody>
      </p:sp>
      <p:sp>
        <p:nvSpPr>
          <p:cNvPr id="28" name="Shape 23"/>
          <p:cNvSpPr/>
          <p:nvPr/>
        </p:nvSpPr>
        <p:spPr>
          <a:xfrm>
            <a:off x="6858000" y="5394960"/>
            <a:ext cx="4645152" cy="822960"/>
          </a:xfrm>
          <a:prstGeom prst="roundRect">
            <a:avLst>
              <a:gd name="adj" fmla="val 8889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7077456" y="5486400"/>
            <a:ext cx="4206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1200 × 675 is 16:9, which X and LinkedIn prefer. Facebook’s canonical ratio is 1.91:1, so it may trim a few pixels top and bottom — which is why nothing sits within 64px of an edge.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Positioning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B5 Secure is, the contract it enforces, and the one word that changed.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 INDEX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Everything, with its real path.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paths are relative to https://b5secure.com/wp-content/uploads/b5/. Verified present in the deployed site.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578608"/>
            <a:ext cx="5266944" cy="3108960"/>
          </a:xfrm>
          <a:prstGeom prst="roundRect">
            <a:avLst>
              <a:gd name="adj" fmla="val 2353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688336"/>
            <a:ext cx="4791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AND MEDIA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896112" y="2999232"/>
            <a:ext cx="479145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media/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b5-mark.svg                 mark only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b5-lockup-horizontal.svg    lockup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b5-lockup-reverse.svg       reverse lockup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b5secure-og-1200x675.png    OG default  (new)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b5-og-1200x630.png          legacy OG card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b5-linkedin-1584x396.png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b5-x-1500x500.png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B5-Secure-Brand-Guide-v2.pdf  this doc (new)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B5-Secure-Brand-Guide.pdf     v1.0, retained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B5-Secure-Media-Kit.pdf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b5-authz-flow.svg / .png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b5-pipeline.svg   / .png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6236208" y="2578608"/>
            <a:ext cx="5266944" cy="3108960"/>
          </a:xfrm>
          <a:prstGeom prst="roundRect">
            <a:avLst>
              <a:gd name="adj" fmla="val 2353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473952" y="2688336"/>
            <a:ext cx="4791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MARKS, CSS AND CHROME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6473952" y="2999232"/>
            <a:ext cx="4791456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b5-mark-gold.svg    b5-mark-light.svg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b5-mark-dark.svg    b5-favicon.svg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b5-logo.svg         b5-logo-reverse.svg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b5-secure-wordmark-{dark,light,mono}.svg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b5.css              tokens + components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b5.js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B5-Brand-Showcase.html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live header, dark theme and cache-buster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are Code Snippets rows 7, 6 and 10 -- not the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mu-plugin. b5.css cache-busts on its own</a:t>
            </a:r>
            <a:endParaRPr lang="en-US" sz="950" dirty="0"/>
          </a:p>
          <a:p>
            <a:pPr indent="0" marL="0">
              <a:lnSpc>
                <a:spcPts val="1500"/>
              </a:lnSpc>
              <a:buNone/>
            </a:pPr>
            <a:r>
              <a:rPr lang="en-US" sz="95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file mtime, so a re-upload is enough.</a:t>
            </a:r>
            <a:endParaRPr lang="en-US" sz="9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DRIFT REGISTER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v1.0 got wrong, and what is still open.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brand guide that hides its own errors cannot be trusted as a source. These were found by measuring the live site against the v1.0 reference.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10844784" cy="1481328"/>
          </a:xfrm>
          <a:prstGeom prst="roundRect">
            <a:avLst>
              <a:gd name="adj" fmla="val 4938"/>
            </a:avLst>
          </a:prstGeom>
          <a:solidFill>
            <a:srgbClr val="121A2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724912"/>
            <a:ext cx="10369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CORRECTED IN v2.0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658368" y="3017520"/>
            <a:ext cx="10844784" cy="475488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22960" y="3017520"/>
            <a:ext cx="3687227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palette values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4510187" y="3017520"/>
            <a:ext cx="675778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CARD, CARD2, LINE and RED all differed from the live b5.css.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822960" y="3493008"/>
            <a:ext cx="3687227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“Arial is the primary typeface”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4510187" y="3493008"/>
            <a:ext cx="675778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of produced assets only. The site is Sora and Inter.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658368" y="4224528"/>
            <a:ext cx="10844784" cy="1463040"/>
          </a:xfrm>
          <a:prstGeom prst="roundRect">
            <a:avLst>
              <a:gd name="adj" fmla="val 5000"/>
            </a:avLst>
          </a:prstGeom>
          <a:solidFill>
            <a:srgbClr val="121A2C"/>
          </a:solidFill>
          <a:ln w="12700">
            <a:solidFill>
              <a:srgbClr val="E0794A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96112" y="4334256"/>
            <a:ext cx="10369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E07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— NEEDS AN OWNER DECISION, NOT A DESIGN DECISION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658368" y="4626864"/>
            <a:ext cx="10844784" cy="347472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9" name="Text 15"/>
          <p:cNvSpPr/>
          <p:nvPr/>
        </p:nvSpPr>
        <p:spPr>
          <a:xfrm>
            <a:off x="822960" y="4626864"/>
            <a:ext cx="36872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“per-record” on b5secure.com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4510187" y="4626864"/>
            <a:ext cx="675778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 instances in page copy, plus the sitewide ribbon line.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822960" y="4974336"/>
            <a:ext cx="36872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Lockup files are blue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4510187" y="4974336"/>
            <a:ext cx="675778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guide says gold is primary; the lockup SVGs are #2f6bd6 / #7db4ff.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>
            <a:off x="658368" y="5321808"/>
            <a:ext cx="10844784" cy="347472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4" name="Text 20"/>
          <p:cNvSpPr/>
          <p:nvPr/>
        </p:nvSpPr>
        <p:spPr>
          <a:xfrm>
            <a:off x="822960" y="5321808"/>
            <a:ext cx="3687227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VIOLET #9B8CFF</a:t>
            </a:r>
            <a:endParaRPr lang="en-US" sz="1100" dirty="0"/>
          </a:p>
        </p:txBody>
      </p:sp>
      <p:sp>
        <p:nvSpPr>
          <p:cNvPr id="25" name="Text 21"/>
          <p:cNvSpPr/>
          <p:nvPr/>
        </p:nvSpPr>
        <p:spPr>
          <a:xfrm>
            <a:off x="4510187" y="5321808"/>
            <a:ext cx="675778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Specified for “agentic” in v1.0, never implemented. Implement or drop.</a:t>
            </a:r>
            <a:endParaRPr lang="en-US" sz="11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 REFERENCE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page to keep open.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658368" y="2377440"/>
            <a:ext cx="3407664" cy="3291840"/>
          </a:xfrm>
          <a:prstGeom prst="roundRect">
            <a:avLst>
              <a:gd name="adj" fmla="val 2222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77824" y="2487168"/>
            <a:ext cx="2968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COLOUR TOKENS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877824" y="2779776"/>
            <a:ext cx="2968752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ink-900      #0A0F1C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ink-950      #070B14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ink-800      #0E1525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surface      #121A2C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line         #1F2C45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gold         #D8B15A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gold-soft    #E9CF8E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blue         #5B9DFF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blue-bright  #7DB4FF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mint         #34E0A6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crit         #FF8F8F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          #E8EEFB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txt-2        #AEBBD4</a:t>
            </a:r>
            <a:endParaRPr lang="en-US" sz="1000" dirty="0"/>
          </a:p>
          <a:p>
            <a:pPr indent="0" marL="0">
              <a:lnSpc>
                <a:spcPts val="15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txt-3        #7385A3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4376928" y="2377440"/>
            <a:ext cx="3407664" cy="3291840"/>
          </a:xfrm>
          <a:prstGeom prst="roundRect">
            <a:avLst>
              <a:gd name="adj" fmla="val 2222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4596384" y="2487168"/>
            <a:ext cx="2968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AND GLYPHS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4596384" y="2779776"/>
            <a:ext cx="2968752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display: Sora 600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body: Inter 400 / 600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mono: JetBrains Mono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Produced: Arial + Courier New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Eyebrow: bold, uppercase, +2.4 tracking, gold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Glyphs: ✓ ✗ → ↓ ↑ ∩ ‹ › • — never emoji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8095488" y="2377440"/>
            <a:ext cx="3407664" cy="3291840"/>
          </a:xfrm>
          <a:prstGeom prst="roundRect">
            <a:avLst>
              <a:gd name="adj" fmla="val 2222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8314944" y="2487168"/>
            <a:ext cx="29687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FIVE THINGS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8314944" y="2779776"/>
            <a:ext cx="2968752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element, never per record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Authorization is the product; signing is one stage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HMAC authenticates — TLS encrypts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 mark on dark is primary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number sourced, modelled-and-labelled, or absent</a:t>
            </a:r>
            <a:endParaRPr lang="en-US" sz="11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2761488"/>
            <a:ext cx="3145243" cy="43891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3675888"/>
            <a:ext cx="976030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Zero-Trust enforcement that compiles into your .NET apps.</a:t>
            </a:r>
            <a:endParaRPr lang="en-US" sz="2000" dirty="0"/>
          </a:p>
        </p:txBody>
      </p:sp>
      <p:sp>
        <p:nvSpPr>
          <p:cNvPr id="5" name="Text 1"/>
          <p:cNvSpPr/>
          <p:nvPr/>
        </p:nvSpPr>
        <p:spPr>
          <a:xfrm>
            <a:off x="658368" y="5632704"/>
            <a:ext cx="1084478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2021–2026 B5 SECURE LLC. B5 Secure™ is a trademark of B5 SECURE LLC · PO Box 1410, Menlo Park, CA 94026-1410.</a:t>
            </a:r>
            <a:endParaRPr lang="en-US" sz="1000" dirty="0"/>
          </a:p>
          <a:p>
            <a:pPr indent="0" marL="0">
              <a:lnSpc>
                <a:spcPts val="1400"/>
              </a:lnSpc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California registration #202114811376. Published for press &amp; partner use.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 AT A GLANCE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B5 Secure™ is — and how we say it.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  <p:sp>
        <p:nvSpPr>
          <p:cNvPr id="8" name="Shape 4"/>
          <p:cNvSpPr/>
          <p:nvPr/>
        </p:nvSpPr>
        <p:spPr>
          <a:xfrm>
            <a:off x="658368" y="1956816"/>
            <a:ext cx="10844784" cy="1024128"/>
          </a:xfrm>
          <a:prstGeom prst="roundRect">
            <a:avLst>
              <a:gd name="adj" fmla="val 7143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96112" y="2084832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one-liner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896112" y="2359152"/>
            <a:ext cx="103692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is the enforcement layer that ties identity to data — fail-closed authorization, down to the individual data element, for human users and AI agents alike.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658368" y="3145536"/>
            <a:ext cx="5266944" cy="1188720"/>
          </a:xfrm>
          <a:prstGeom prst="roundRect">
            <a:avLst>
              <a:gd name="adj" fmla="val 6154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877824" y="331012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contract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877824" y="3657600"/>
            <a:ext cx="482803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Authenticate (who) → authorize the data element (what, which) → gate the data on the decision. The same contract for users and agents.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6236208" y="3145536"/>
            <a:ext cx="5266944" cy="1188720"/>
          </a:xfrm>
          <a:prstGeom prst="roundRect">
            <a:avLst>
              <a:gd name="adj" fmla="val 6154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6455664" y="3310128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category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6455664" y="3657600"/>
            <a:ext cx="482803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Authorization, not identity. Identity proves who; it does not decide what. Absence of a permit is a denial.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58368" y="4498848"/>
            <a:ext cx="5266944" cy="1188720"/>
          </a:xfrm>
          <a:prstGeom prst="roundRect">
            <a:avLst>
              <a:gd name="adj" fmla="val 6154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77824" y="4663440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hero line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877824" y="5010912"/>
            <a:ext cx="482803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Zero-Trust enforcement that compiles into your .NET apps. Do not trademark “Never Trust” or “ADA” — both are descriptive.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36208" y="4498848"/>
            <a:ext cx="5266944" cy="1188720"/>
          </a:xfrm>
          <a:prstGeom prst="roundRect">
            <a:avLst>
              <a:gd name="adj" fmla="val 6154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6455664" y="4663440"/>
            <a:ext cx="4828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relationship to A8 Core™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6455664" y="5010912"/>
            <a:ext cx="4828032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may serve as the security component of A8 Core™ under an inter-company arrangement. Separate brand, separate IP, separate entity.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PIPELINE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stages. The decision is the fifth.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Signing is one stage, not the product. The product is the decision at B5 — and the data is gated on it.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70048"/>
            <a:ext cx="1993392" cy="1828800"/>
          </a:xfrm>
          <a:prstGeom prst="roundRect">
            <a:avLst>
              <a:gd name="adj" fmla="val 400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59536" y="279806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B1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859536" y="3182112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Screen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859536" y="3547872"/>
            <a:ext cx="159105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Reject what never should have arrived.</a:t>
            </a:r>
            <a:endParaRPr lang="en-US" sz="1000" dirty="0"/>
          </a:p>
        </p:txBody>
      </p:sp>
      <p:sp>
        <p:nvSpPr>
          <p:cNvPr id="13" name="Shape 9"/>
          <p:cNvSpPr/>
          <p:nvPr/>
        </p:nvSpPr>
        <p:spPr>
          <a:xfrm>
            <a:off x="2871216" y="2670048"/>
            <a:ext cx="1993392" cy="1828800"/>
          </a:xfrm>
          <a:prstGeom prst="roundRect">
            <a:avLst>
              <a:gd name="adj" fmla="val 400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3072384" y="279806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B2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3072384" y="3182112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Authenticate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3072384" y="3547872"/>
            <a:ext cx="159105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request. HMAC → RFC 9421 → ML-DSA.</a:t>
            </a:r>
            <a:endParaRPr lang="en-US" sz="1000" dirty="0"/>
          </a:p>
        </p:txBody>
      </p:sp>
      <p:sp>
        <p:nvSpPr>
          <p:cNvPr id="17" name="Shape 13"/>
          <p:cNvSpPr/>
          <p:nvPr/>
        </p:nvSpPr>
        <p:spPr>
          <a:xfrm>
            <a:off x="5084064" y="2670048"/>
            <a:ext cx="1993392" cy="1828800"/>
          </a:xfrm>
          <a:prstGeom prst="roundRect">
            <a:avLst>
              <a:gd name="adj" fmla="val 400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5285232" y="279806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B3</a:t>
            </a:r>
            <a:endParaRPr lang="en-US" sz="1700" dirty="0"/>
          </a:p>
        </p:txBody>
      </p:sp>
      <p:sp>
        <p:nvSpPr>
          <p:cNvPr id="19" name="Text 15"/>
          <p:cNvSpPr/>
          <p:nvPr/>
        </p:nvSpPr>
        <p:spPr>
          <a:xfrm>
            <a:off x="5285232" y="3182112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</a:t>
            </a:r>
            <a:endParaRPr lang="en-US" sz="1300" dirty="0"/>
          </a:p>
        </p:txBody>
      </p:sp>
      <p:sp>
        <p:nvSpPr>
          <p:cNvPr id="20" name="Text 16"/>
          <p:cNvSpPr/>
          <p:nvPr/>
        </p:nvSpPr>
        <p:spPr>
          <a:xfrm>
            <a:off x="5285232" y="3547872"/>
            <a:ext cx="159105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 firewall and MFA at the perimeter.</a:t>
            </a:r>
            <a:endParaRPr lang="en-US" sz="1000" dirty="0"/>
          </a:p>
        </p:txBody>
      </p:sp>
      <p:sp>
        <p:nvSpPr>
          <p:cNvPr id="21" name="Shape 17"/>
          <p:cNvSpPr/>
          <p:nvPr/>
        </p:nvSpPr>
        <p:spPr>
          <a:xfrm>
            <a:off x="7296912" y="2670048"/>
            <a:ext cx="1993392" cy="1828800"/>
          </a:xfrm>
          <a:prstGeom prst="roundRect">
            <a:avLst>
              <a:gd name="adj" fmla="val 4000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7498080" y="279806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B4</a:t>
            </a:r>
            <a:endParaRPr lang="en-US" sz="1700" dirty="0"/>
          </a:p>
        </p:txBody>
      </p:sp>
      <p:sp>
        <p:nvSpPr>
          <p:cNvPr id="23" name="Text 19"/>
          <p:cNvSpPr/>
          <p:nvPr/>
        </p:nvSpPr>
        <p:spPr>
          <a:xfrm>
            <a:off x="7498080" y="3182112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7498080" y="3547872"/>
            <a:ext cx="159105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 or suspend the session.</a:t>
            </a:r>
            <a:endParaRPr lang="en-US" sz="1000" dirty="0"/>
          </a:p>
        </p:txBody>
      </p:sp>
      <p:sp>
        <p:nvSpPr>
          <p:cNvPr id="25" name="Shape 21"/>
          <p:cNvSpPr/>
          <p:nvPr/>
        </p:nvSpPr>
        <p:spPr>
          <a:xfrm>
            <a:off x="9509760" y="2670048"/>
            <a:ext cx="1993392" cy="1828800"/>
          </a:xfrm>
          <a:prstGeom prst="roundRect">
            <a:avLst>
              <a:gd name="adj" fmla="val 4000"/>
            </a:avLst>
          </a:prstGeom>
          <a:solidFill>
            <a:srgbClr val="1A1408"/>
          </a:solidFill>
          <a:ln w="12700">
            <a:solidFill>
              <a:srgbClr val="D8B15A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9710928" y="2798064"/>
            <a:ext cx="159105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</a:t>
            </a:r>
            <a:endParaRPr lang="en-US" sz="1700" dirty="0"/>
          </a:p>
        </p:txBody>
      </p:sp>
      <p:sp>
        <p:nvSpPr>
          <p:cNvPr id="27" name="Text 23"/>
          <p:cNvSpPr/>
          <p:nvPr/>
        </p:nvSpPr>
        <p:spPr>
          <a:xfrm>
            <a:off x="9710928" y="3182112"/>
            <a:ext cx="15910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Authorize</a:t>
            </a:r>
            <a:endParaRPr lang="en-US" sz="1300" dirty="0"/>
          </a:p>
        </p:txBody>
      </p:sp>
      <p:sp>
        <p:nvSpPr>
          <p:cNvPr id="28" name="Text 24"/>
          <p:cNvSpPr/>
          <p:nvPr/>
        </p:nvSpPr>
        <p:spPr>
          <a:xfrm>
            <a:off x="9710928" y="3547872"/>
            <a:ext cx="159105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300"/>
              </a:lnSpc>
              <a:buNone/>
            </a:pPr>
            <a:r>
              <a:rPr lang="en-US" sz="10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data-element decision. Fail-closed.</a:t>
            </a:r>
            <a:endParaRPr lang="en-US" sz="1000" dirty="0"/>
          </a:p>
        </p:txBody>
      </p:sp>
      <p:sp>
        <p:nvSpPr>
          <p:cNvPr id="29" name="Shape 25"/>
          <p:cNvSpPr/>
          <p:nvPr/>
        </p:nvSpPr>
        <p:spPr>
          <a:xfrm>
            <a:off x="658368" y="4645152"/>
            <a:ext cx="10844784" cy="1042416"/>
          </a:xfrm>
          <a:prstGeom prst="roundRect">
            <a:avLst>
              <a:gd name="adj" fmla="val 7018"/>
            </a:avLst>
          </a:prstGeom>
          <a:solidFill>
            <a:srgbClr val="0E1525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932688" y="4791456"/>
            <a:ext cx="102961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“Identity proves who. It doesn’t decide what. B5 authorizes the data element — fail-closed, for users and agents.”</a:t>
            </a:r>
            <a:endParaRPr lang="en-US" sz="1500" dirty="0"/>
          </a:p>
        </p:txBody>
      </p:sp>
      <p:sp>
        <p:nvSpPr>
          <p:cNvPr id="31" name="Text 27"/>
          <p:cNvSpPr/>
          <p:nvPr/>
        </p:nvSpPr>
        <p:spPr>
          <a:xfrm>
            <a:off x="932688" y="5266944"/>
            <a:ext cx="10296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› as the stage connector in diagrams. Accent the B5 stage in gold; the other four stay neutral.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FOUR PILLARS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product actually does.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deck, page and one-pager should be traceable to one of these four. If it is not, it is probably a feature, not a pillar.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51760"/>
            <a:ext cx="5266944" cy="1444752"/>
          </a:xfrm>
          <a:prstGeom prst="roundRect">
            <a:avLst>
              <a:gd name="adj" fmla="val 5063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877824" y="28895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31C0D"/>
          </a:solidFill>
          <a:ln w="12700">
            <a:solidFill>
              <a:srgbClr val="D8B15A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77824" y="28895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1408176" y="2834640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Data-element authorization (ADA)</a:t>
            </a:r>
            <a:endParaRPr lang="en-US" sz="1250" dirty="0"/>
          </a:p>
        </p:txBody>
      </p:sp>
      <p:sp>
        <p:nvSpPr>
          <p:cNvPr id="13" name="Text 9"/>
          <p:cNvSpPr/>
          <p:nvPr/>
        </p:nvSpPr>
        <p:spPr>
          <a:xfrm>
            <a:off x="1408176" y="3163824"/>
            <a:ext cx="42976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Decides every operation against the exact data element requested, not the record it happens to live in. Fail-closed: absence of a permit is a denial.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6236208" y="2651760"/>
            <a:ext cx="5266944" cy="1444752"/>
          </a:xfrm>
          <a:prstGeom prst="roundRect">
            <a:avLst>
              <a:gd name="adj" fmla="val 5063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55664" y="28895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31C0D"/>
          </a:solidFill>
          <a:ln w="12700">
            <a:solidFill>
              <a:srgbClr val="D8B15A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6455664" y="28895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7" name="Text 13"/>
          <p:cNvSpPr/>
          <p:nvPr/>
        </p:nvSpPr>
        <p:spPr>
          <a:xfrm>
            <a:off x="6986016" y="2834640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Signed requests</a:t>
            </a:r>
            <a:endParaRPr lang="en-US" sz="1250" dirty="0"/>
          </a:p>
        </p:txBody>
      </p:sp>
      <p:sp>
        <p:nvSpPr>
          <p:cNvPr id="18" name="Text 14"/>
          <p:cNvSpPr/>
          <p:nvPr/>
        </p:nvSpPr>
        <p:spPr>
          <a:xfrm>
            <a:off x="6986016" y="3163824"/>
            <a:ext cx="42976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HMAC today, RFC 9421 next, post-quantum ML-DSA after. Integrity and anti-replay, end to end. HMAC authenticates — TLS encrypts.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658368" y="4242816"/>
            <a:ext cx="5266944" cy="1444752"/>
          </a:xfrm>
          <a:prstGeom prst="roundRect">
            <a:avLst>
              <a:gd name="adj" fmla="val 5063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0" name="Shape 16"/>
          <p:cNvSpPr/>
          <p:nvPr/>
        </p:nvSpPr>
        <p:spPr>
          <a:xfrm>
            <a:off x="877824" y="448056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31C0D"/>
          </a:solidFill>
          <a:ln w="12700">
            <a:solidFill>
              <a:srgbClr val="D8B15A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77824" y="4480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18"/>
          <p:cNvSpPr/>
          <p:nvPr/>
        </p:nvSpPr>
        <p:spPr>
          <a:xfrm>
            <a:off x="1408176" y="4425696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Decision-gated detokenization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1408176" y="4754880"/>
            <a:ext cx="42976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Sensitive fields stay tokenized. Plaintext is revealed only on a grant, scoped to the specific fields the grant covers.</a:t>
            </a:r>
            <a:endParaRPr lang="en-US" sz="1050" dirty="0"/>
          </a:p>
        </p:txBody>
      </p:sp>
      <p:sp>
        <p:nvSpPr>
          <p:cNvPr id="24" name="Shape 20"/>
          <p:cNvSpPr/>
          <p:nvPr/>
        </p:nvSpPr>
        <p:spPr>
          <a:xfrm>
            <a:off x="6236208" y="4242816"/>
            <a:ext cx="5266944" cy="1444752"/>
          </a:xfrm>
          <a:prstGeom prst="roundRect">
            <a:avLst>
              <a:gd name="adj" fmla="val 5063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25" name="Shape 21"/>
          <p:cNvSpPr/>
          <p:nvPr/>
        </p:nvSpPr>
        <p:spPr>
          <a:xfrm>
            <a:off x="6455664" y="448056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231C0D"/>
          </a:solidFill>
          <a:ln w="12700">
            <a:solidFill>
              <a:srgbClr val="D8B15A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455664" y="44805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6986016" y="4425696"/>
            <a:ext cx="4297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AND-gate</a:t>
            </a:r>
            <a:endParaRPr lang="en-US" sz="1250" dirty="0"/>
          </a:p>
        </p:txBody>
      </p:sp>
      <p:sp>
        <p:nvSpPr>
          <p:cNvPr id="28" name="Text 24"/>
          <p:cNvSpPr/>
          <p:nvPr/>
        </p:nvSpPr>
        <p:spPr>
          <a:xfrm>
            <a:off x="6986016" y="4754880"/>
            <a:ext cx="42976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agent acts only where the agent’s authority and the user’s authority both allow it, per data element, fail-closed.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WORD THAT CHANGED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element, not record.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architecture was redesigned in July 2026 from record-level to data-element-level authorization. This is the single most important language change in the brand, and it is not yet complete on the site.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724912"/>
            <a:ext cx="5266944" cy="1389888"/>
          </a:xfrm>
          <a:prstGeom prst="roundRect">
            <a:avLst>
              <a:gd name="adj" fmla="val 5263"/>
            </a:avLst>
          </a:prstGeom>
          <a:solidFill>
            <a:srgbClr val="121A2C"/>
          </a:solidFill>
          <a:ln w="12700">
            <a:solidFill>
              <a:srgbClr val="FF8F8F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896112" y="2834640"/>
            <a:ext cx="4791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FF8F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RETIRED WORDING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896112" y="3127248"/>
            <a:ext cx="4791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“fail-closed, per record”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896112" y="3566160"/>
            <a:ext cx="47914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Describes a coarser product than the one specified. Do not use in new copy.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6236208" y="2724912"/>
            <a:ext cx="5266944" cy="1389888"/>
          </a:xfrm>
          <a:prstGeom prst="roundRect">
            <a:avLst>
              <a:gd name="adj" fmla="val 5263"/>
            </a:avLst>
          </a:prstGeom>
          <a:solidFill>
            <a:srgbClr val="121A2C"/>
          </a:solidFill>
          <a:ln w="12700">
            <a:solidFill>
              <a:srgbClr val="34E0A6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473952" y="2834640"/>
            <a:ext cx="47914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34E0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CURRENT WORDING</a:t>
            </a:r>
            <a:endParaRPr lang="en-US" sz="1050" dirty="0"/>
          </a:p>
        </p:txBody>
      </p:sp>
      <p:sp>
        <p:nvSpPr>
          <p:cNvPr id="15" name="Text 11"/>
          <p:cNvSpPr/>
          <p:nvPr/>
        </p:nvSpPr>
        <p:spPr>
          <a:xfrm>
            <a:off x="6473952" y="3127248"/>
            <a:ext cx="479145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“authorizes every data element”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6473952" y="3566160"/>
            <a:ext cx="4791456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and approved on 133 A8 Core™ pages. This is the phrasing to reuse.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658368" y="4279392"/>
            <a:ext cx="10844784" cy="1408176"/>
          </a:xfrm>
          <a:prstGeom prst="roundRect">
            <a:avLst>
              <a:gd name="adj" fmla="val 5195"/>
            </a:avLst>
          </a:prstGeom>
          <a:solidFill>
            <a:srgbClr val="121A2C"/>
          </a:solidFill>
          <a:ln w="12700">
            <a:solidFill>
              <a:srgbClr val="E0794A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96112" y="4389120"/>
            <a:ext cx="103692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60" kern="0" dirty="0">
                <a:solidFill>
                  <a:srgbClr val="E079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MEASURED STATE — THE SWEEP IS NOT DONE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658368" y="4681728"/>
            <a:ext cx="10844784" cy="475488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822960" y="4681728"/>
            <a:ext cx="3687227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b5secure.com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4510187" y="4681728"/>
            <a:ext cx="675778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57 instances of “per-record” in published page copy, plus the sitewide ribbon.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822960" y="5157216"/>
            <a:ext cx="3687227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a8core.com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4510187" y="5157216"/>
            <a:ext cx="675778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instances on 16 pages, 6 of them legal, against 133 pages saying “data element”.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sec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2286000"/>
            <a:ext cx="1828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6400" dirty="0"/>
          </a:p>
        </p:txBody>
      </p:sp>
      <p:sp>
        <p:nvSpPr>
          <p:cNvPr id="4" name="Text 1"/>
          <p:cNvSpPr/>
          <p:nvPr/>
        </p:nvSpPr>
        <p:spPr>
          <a:xfrm>
            <a:off x="658368" y="3246120"/>
            <a:ext cx="8675827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Identity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658368" y="4114800"/>
            <a:ext cx="6723766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name, the entity, the mark — and the separation that protects all three.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gassets/b5-bod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pic>
        <p:nvPicPr>
          <p:cNvPr id="3" name="Image 1" descr="/home/claude/logo/b5-lockup-liv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493776"/>
            <a:ext cx="1965777" cy="274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868680"/>
            <a:ext cx="108447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40" kern="0" dirty="0">
                <a:solidFill>
                  <a:srgbClr val="D8B1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NAME, ENTITY AND MARKS</a:t>
            </a:r>
            <a:endParaRPr lang="en-US" sz="1150" dirty="0"/>
          </a:p>
        </p:txBody>
      </p:sp>
      <p:sp>
        <p:nvSpPr>
          <p:cNvPr id="5" name="Text 1"/>
          <p:cNvSpPr/>
          <p:nvPr/>
        </p:nvSpPr>
        <p:spPr>
          <a:xfrm>
            <a:off x="658368" y="1170432"/>
            <a:ext cx="10844784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 the name right first.</a:t>
            </a:r>
            <a:endParaRPr lang="en-US" sz="3200" dirty="0"/>
          </a:p>
        </p:txBody>
      </p:sp>
      <p:sp>
        <p:nvSpPr>
          <p:cNvPr id="6" name="Text 2"/>
          <p:cNvSpPr/>
          <p:nvPr/>
        </p:nvSpPr>
        <p:spPr>
          <a:xfrm>
            <a:off x="658368" y="1847088"/>
            <a:ext cx="84589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5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product name, the operating entity and the trademark position are three different things and are not interchangeable in copy.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658368" y="61264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Brand Guide · v2.1 · 2026 · B5 SECURE LLC · Published for press &amp; partner use</a:t>
            </a:r>
            <a:endParaRPr lang="en-US" sz="1000" dirty="0"/>
          </a:p>
        </p:txBody>
      </p:sp>
      <p:sp>
        <p:nvSpPr>
          <p:cNvPr id="8" name="Text 4"/>
          <p:cNvSpPr/>
          <p:nvPr/>
        </p:nvSpPr>
        <p:spPr>
          <a:xfrm>
            <a:off x="10588752" y="61264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658368" y="2615184"/>
            <a:ext cx="10844784" cy="2615184"/>
          </a:xfrm>
          <a:prstGeom prst="roundRect">
            <a:avLst>
              <a:gd name="adj" fmla="val 2797"/>
            </a:avLst>
          </a:prstGeom>
          <a:solidFill>
            <a:srgbClr val="121A2C"/>
          </a:solidFill>
          <a:ln w="12700">
            <a:solidFill>
              <a:srgbClr val="1F2C45"/>
            </a:solidFill>
            <a:prstDash val="solid"/>
          </a:ln>
        </p:spPr>
      </p:sp>
      <p:sp>
        <p:nvSpPr>
          <p:cNvPr id="10" name="Shape 6"/>
          <p:cNvSpPr/>
          <p:nvPr/>
        </p:nvSpPr>
        <p:spPr>
          <a:xfrm>
            <a:off x="658368" y="2724912"/>
            <a:ext cx="10844784" cy="35661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22960" y="2724912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name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510187" y="2724912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Secure™ — two words, capital B, capital S, ™ on first prominent use per asset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822960" y="3081528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written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4510187" y="3081528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B5secure · B5-Secure · b5 secure · BS Secure · “B5” alone in running copy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58368" y="3438144"/>
            <a:ext cx="10844784" cy="35661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822960" y="3438144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entity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4510187" y="3438144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B5 SECURE LLC — California registration #202114811376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822960" y="3794760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Registered address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4510187" y="3794760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 Box 1410, Menlo Park, CA 94026-1410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58368" y="4151376"/>
            <a:ext cx="10844784" cy="35661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1" name="Text 17"/>
          <p:cNvSpPr/>
          <p:nvPr/>
        </p:nvSpPr>
        <p:spPr>
          <a:xfrm>
            <a:off x="822960" y="4151376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Trademark plan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4510187" y="4151376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 the word mark “B5 SECURE” in Classes 9 and 42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822960" y="4507992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trademark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4510187" y="4507992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“Never Trust” and “ADA” — descriptive terms, not brand assets</a:t>
            </a:r>
            <a:endParaRPr lang="en-US" sz="1100" dirty="0"/>
          </a:p>
        </p:txBody>
      </p:sp>
      <p:sp>
        <p:nvSpPr>
          <p:cNvPr id="25" name="Shape 21"/>
          <p:cNvSpPr/>
          <p:nvPr/>
        </p:nvSpPr>
        <p:spPr>
          <a:xfrm>
            <a:off x="658368" y="4864608"/>
            <a:ext cx="10844784" cy="356616"/>
          </a:xfrm>
          <a:prstGeom prst="rect">
            <a:avLst/>
          </a:prstGeom>
          <a:solidFill>
            <a:srgbClr val="0E1525"/>
          </a:solidFill>
          <a:ln w="12700">
            <a:solidFill>
              <a:srgbClr val="0E1525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822960" y="4864608"/>
            <a:ext cx="3687227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Copyright line</a:t>
            </a:r>
            <a:endParaRPr lang="en-US" sz="1100" dirty="0"/>
          </a:p>
        </p:txBody>
      </p:sp>
      <p:sp>
        <p:nvSpPr>
          <p:cNvPr id="27" name="Text 23"/>
          <p:cNvSpPr/>
          <p:nvPr/>
        </p:nvSpPr>
        <p:spPr>
          <a:xfrm>
            <a:off x="4510187" y="4864608"/>
            <a:ext cx="6757782" cy="3566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EBBD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verbatim; it appears in full on the back page of this guide</a:t>
            </a:r>
            <a:endParaRPr lang="en-US" sz="1100" dirty="0"/>
          </a:p>
        </p:txBody>
      </p:sp>
      <p:sp>
        <p:nvSpPr>
          <p:cNvPr id="28" name="Text 24"/>
          <p:cNvSpPr/>
          <p:nvPr/>
        </p:nvSpPr>
        <p:spPr>
          <a:xfrm>
            <a:off x="658368" y="5340096"/>
            <a:ext cx="10844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385A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“ADA” expands to Authorization Decision Architecture on first use in any external asset. It is a product term, not an initialism the reader already knows.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B5 Secure™ — Brand Guide v2.0</dc:title>
  <dc:subject>B5 Secure brand, identity and messaging standard</dc:subject>
  <dc:creator>B5 SECURE LLC</dc:creator>
  <cp:lastModifiedBy>B5 SECURE LLC</cp:lastModifiedBy>
  <cp:revision>1</cp:revision>
  <dcterms:created xsi:type="dcterms:W3CDTF">2026-07-31T15:20:03Z</dcterms:created>
  <dcterms:modified xsi:type="dcterms:W3CDTF">2026-07-31T15:20:03Z</dcterms:modified>
</cp:coreProperties>
</file>